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Black Han Sans"/>
      <p:regular r:id="rId33"/>
    </p:embeddedFont>
    <p:embeddedFont>
      <p:font typeface="Noto Sans JP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gmsXQAe6lrAB1Nl97wYMJkXK22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lackHan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NotoSansJP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6ca1696d3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6ca1696d3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6ca1696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6ca1696d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6ca1696d3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66ca1696d3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6ca1696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66ca1696d3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690f57d5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6690f57d5b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690f57d5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6690f57d5b_4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6ca1696d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66ca1696d3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6ca1696d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66ca1696d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690f57d5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6690f57d5b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5.png"/><Relationship Id="rId5" Type="http://schemas.openxmlformats.org/officeDocument/2006/relationships/image" Target="../media/image56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9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7" Type="http://schemas.openxmlformats.org/officeDocument/2006/relationships/image" Target="../media/image49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54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Relationship Id="rId8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5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6.png"/><Relationship Id="rId6" Type="http://schemas.openxmlformats.org/officeDocument/2006/relationships/image" Target="../media/image6.png"/><Relationship Id="rId7" Type="http://schemas.openxmlformats.org/officeDocument/2006/relationships/image" Target="../media/image60.png"/><Relationship Id="rId8" Type="http://schemas.openxmlformats.org/officeDocument/2006/relationships/image" Target="../media/image7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6.png"/><Relationship Id="rId7" Type="http://schemas.openxmlformats.org/officeDocument/2006/relationships/image" Target="../media/image83.png"/><Relationship Id="rId8" Type="http://schemas.openxmlformats.org/officeDocument/2006/relationships/image" Target="../media/image7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11" Type="http://schemas.openxmlformats.org/officeDocument/2006/relationships/image" Target="../media/image81.png"/><Relationship Id="rId10" Type="http://schemas.openxmlformats.org/officeDocument/2006/relationships/image" Target="../media/image62.png"/><Relationship Id="rId12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image" Target="../media/image8.png"/><Relationship Id="rId6" Type="http://schemas.openxmlformats.org/officeDocument/2006/relationships/image" Target="../media/image85.png"/><Relationship Id="rId7" Type="http://schemas.openxmlformats.org/officeDocument/2006/relationships/image" Target="../media/image82.png"/><Relationship Id="rId8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64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0" Type="http://schemas.openxmlformats.org/officeDocument/2006/relationships/image" Target="../media/image56.png"/><Relationship Id="rId9" Type="http://schemas.openxmlformats.org/officeDocument/2006/relationships/image" Target="../media/image63.png"/><Relationship Id="rId5" Type="http://schemas.openxmlformats.org/officeDocument/2006/relationships/image" Target="../media/image8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Relationship Id="rId8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76.png"/><Relationship Id="rId6" Type="http://schemas.openxmlformats.org/officeDocument/2006/relationships/image" Target="../media/image8.png"/><Relationship Id="rId7" Type="http://schemas.openxmlformats.org/officeDocument/2006/relationships/image" Target="../media/image56.png"/><Relationship Id="rId8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0" Type="http://schemas.openxmlformats.org/officeDocument/2006/relationships/image" Target="../media/image32.png"/><Relationship Id="rId9" Type="http://schemas.openxmlformats.org/officeDocument/2006/relationships/image" Target="../media/image50.png"/><Relationship Id="rId5" Type="http://schemas.openxmlformats.org/officeDocument/2006/relationships/image" Target="../media/image22.png"/><Relationship Id="rId6" Type="http://schemas.openxmlformats.org/officeDocument/2006/relationships/image" Target="../media/image56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56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5" Type="http://schemas.openxmlformats.org/officeDocument/2006/relationships/image" Target="../media/image56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6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" y="0"/>
            <a:ext cx="18313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100" y="3606800"/>
            <a:ext cx="9575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5626100" y="6134100"/>
            <a:ext cx="7048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-US" sz="3200">
                <a:solidFill>
                  <a:srgbClr val="A4A0F9"/>
                </a:solidFill>
              </a:rPr>
              <a:t>LOps</a:t>
            </a:r>
            <a:r>
              <a:rPr b="1" i="0" lang="en-US" sz="32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Project | 2025. 06. 10(</a:t>
            </a:r>
            <a:r>
              <a:rPr b="1" i="0" lang="en-US" sz="32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화</a:t>
            </a:r>
            <a:r>
              <a:rPr b="1" i="0" lang="en-US" sz="32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393700" y="647700"/>
            <a:ext cx="7391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데이터셋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1641775" y="5898200"/>
            <a:ext cx="3517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/>
          <p:nvPr/>
        </p:nvSpPr>
        <p:spPr>
          <a:xfrm>
            <a:off x="6429357" y="2835375"/>
            <a:ext cx="5213375" cy="13439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Dataset</a:t>
            </a:r>
          </a:p>
        </p:txBody>
      </p:sp>
      <p:pic>
        <p:nvPicPr>
          <p:cNvPr id="230" name="Google Shape;23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448" y="5828287"/>
            <a:ext cx="6375924" cy="29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/>
          <p:nvPr/>
        </p:nvSpPr>
        <p:spPr>
          <a:xfrm>
            <a:off x="2493847" y="4823985"/>
            <a:ext cx="3191103" cy="6390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수집 방식</a:t>
            </a:r>
          </a:p>
        </p:txBody>
      </p:sp>
      <p:sp>
        <p:nvSpPr>
          <p:cNvPr id="232" name="Google Shape;232;p11"/>
          <p:cNvSpPr/>
          <p:nvPr/>
        </p:nvSpPr>
        <p:spPr>
          <a:xfrm>
            <a:off x="11520075" y="4794825"/>
            <a:ext cx="4282679" cy="697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데이터 특징</a:t>
            </a:r>
          </a:p>
        </p:txBody>
      </p:sp>
      <p:sp>
        <p:nvSpPr>
          <p:cNvPr id="233" name="Google Shape;233;p11"/>
          <p:cNvSpPr/>
          <p:nvPr/>
        </p:nvSpPr>
        <p:spPr>
          <a:xfrm>
            <a:off x="10195525" y="5787163"/>
            <a:ext cx="6931772" cy="2988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도쿄의 3년 간 날씨 데이터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1시간 단위의 기온 데이터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약 26000 개 데이터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계절성 있는 시계열 데이터</a:t>
            </a:r>
          </a:p>
        </p:txBody>
      </p:sp>
      <p:sp>
        <p:nvSpPr>
          <p:cNvPr id="234" name="Google Shape;234;p11"/>
          <p:cNvSpPr/>
          <p:nvPr/>
        </p:nvSpPr>
        <p:spPr>
          <a:xfrm>
            <a:off x="8970800" y="4703325"/>
            <a:ext cx="130500" cy="42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/>
        </p:nvSpPr>
        <p:spPr>
          <a:xfrm>
            <a:off x="393700" y="647700"/>
            <a:ext cx="83693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sp>
        <p:nvSpPr>
          <p:cNvPr id="243" name="Google Shape;243;p1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pic>
        <p:nvPicPr>
          <p:cNvPr id="244" name="Google Shape;2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pic>
        <p:nvPicPr>
          <p:cNvPr id="246" name="Google Shape;24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6">
            <a:alphaModFix/>
          </a:blip>
          <a:srcRect b="9999" l="0" r="0" t="0"/>
          <a:stretch/>
        </p:blipFill>
        <p:spPr>
          <a:xfrm>
            <a:off x="711200" y="3376750"/>
            <a:ext cx="10558825" cy="56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/>
          <p:nvPr/>
        </p:nvSpPr>
        <p:spPr>
          <a:xfrm>
            <a:off x="11813725" y="3632200"/>
            <a:ext cx="53937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12777404" y="3968450"/>
            <a:ext cx="3300787" cy="11771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speed</a:t>
            </a:r>
          </a:p>
        </p:txBody>
      </p:sp>
      <p:sp>
        <p:nvSpPr>
          <p:cNvPr id="250" name="Google Shape;250;p13"/>
          <p:cNvSpPr/>
          <p:nvPr/>
        </p:nvSpPr>
        <p:spPr>
          <a:xfrm>
            <a:off x="13773975" y="5651497"/>
            <a:ext cx="1390924" cy="10534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vs</a:t>
            </a:r>
          </a:p>
        </p:txBody>
      </p:sp>
      <p:sp>
        <p:nvSpPr>
          <p:cNvPr id="251" name="Google Shape;251;p13"/>
          <p:cNvSpPr/>
          <p:nvPr/>
        </p:nvSpPr>
        <p:spPr>
          <a:xfrm>
            <a:off x="11981667" y="7210825"/>
            <a:ext cx="5057829" cy="9998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Impact"/>
              </a:rPr>
              <a:t>accuracy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6ca1696d3_3_14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57" name="Google Shape;257;g366ca1696d3_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66ca1696d3_3_14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259" name="Google Shape;259;g366ca1696d3_3_14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</a:t>
            </a:r>
            <a:r>
              <a:rPr lang="en-US" sz="3000">
                <a:solidFill>
                  <a:srgbClr val="FFFFFF"/>
                </a:solidFill>
              </a:rPr>
              <a:t> main 코드 단계별 실행 흐름</a:t>
            </a:r>
            <a:endParaRPr/>
          </a:p>
        </p:txBody>
      </p:sp>
      <p:sp>
        <p:nvSpPr>
          <p:cNvPr id="260" name="Google Shape;260;g366ca1696d3_3_14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pic>
        <p:nvPicPr>
          <p:cNvPr id="261" name="Google Shape;261;g366ca1696d3_3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4700" y="431800"/>
            <a:ext cx="19167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66ca1696d3_3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66ca1696d3_3_14"/>
          <p:cNvPicPr preferRelativeResize="0"/>
          <p:nvPr/>
        </p:nvPicPr>
        <p:blipFill rotWithShape="1">
          <a:blip r:embed="rId6">
            <a:alphaModFix/>
          </a:blip>
          <a:srcRect b="75098" l="0" r="0" t="0"/>
          <a:stretch/>
        </p:blipFill>
        <p:spPr>
          <a:xfrm>
            <a:off x="419100" y="5113623"/>
            <a:ext cx="8897224" cy="20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66ca1696d3_3_14"/>
          <p:cNvPicPr preferRelativeResize="0"/>
          <p:nvPr/>
        </p:nvPicPr>
        <p:blipFill rotWithShape="1">
          <a:blip r:embed="rId6">
            <a:alphaModFix/>
          </a:blip>
          <a:srcRect b="0" l="0" r="0" t="24902"/>
          <a:stretch/>
        </p:blipFill>
        <p:spPr>
          <a:xfrm>
            <a:off x="9727100" y="3394912"/>
            <a:ext cx="7925900" cy="54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66ca1696d3_3_14"/>
          <p:cNvSpPr txBox="1"/>
          <p:nvPr/>
        </p:nvSpPr>
        <p:spPr>
          <a:xfrm>
            <a:off x="15634700" y="501700"/>
            <a:ext cx="1916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main 코드 설명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6ca1696d3_1_0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71" name="Google Shape;271;g366ca1696d3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66ca1696d3_1_0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273" name="Google Shape;273;g366ca1696d3_1_0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코드 모듈화</a:t>
            </a:r>
            <a:endParaRPr/>
          </a:p>
        </p:txBody>
      </p:sp>
      <p:sp>
        <p:nvSpPr>
          <p:cNvPr id="274" name="Google Shape;274;g366ca1696d3_1_0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75" name="Google Shape;275;g366ca1696d3_1_0"/>
          <p:cNvSpPr txBox="1"/>
          <p:nvPr/>
        </p:nvSpPr>
        <p:spPr>
          <a:xfrm>
            <a:off x="419100" y="2527300"/>
            <a:ext cx="1737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366ca1696d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66ca1696d3_1_0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코드 모듈화</a:t>
            </a:r>
            <a:endParaRPr/>
          </a:p>
        </p:txBody>
      </p:sp>
      <p:pic>
        <p:nvPicPr>
          <p:cNvPr id="278" name="Google Shape;278;g366ca1696d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66ca1696d3_1_0"/>
          <p:cNvSpPr txBox="1"/>
          <p:nvPr/>
        </p:nvSpPr>
        <p:spPr>
          <a:xfrm>
            <a:off x="11813725" y="3632200"/>
            <a:ext cx="53937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366ca1696d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6088" y="2742700"/>
            <a:ext cx="9819924" cy="70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6ca1696d3_3_40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86" name="Google Shape;286;g366ca1696d3_3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66ca1696d3_3_40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288" name="Google Shape;288;g366ca1696d3_3_40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CI/CD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작업 환경</a:t>
            </a:r>
            <a:endParaRPr/>
          </a:p>
        </p:txBody>
      </p:sp>
      <p:sp>
        <p:nvSpPr>
          <p:cNvPr id="289" name="Google Shape;289;g366ca1696d3_3_40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90" name="Google Shape;290;g366ca1696d3_3_40"/>
          <p:cNvSpPr txBox="1"/>
          <p:nvPr/>
        </p:nvSpPr>
        <p:spPr>
          <a:xfrm>
            <a:off x="419100" y="2527300"/>
            <a:ext cx="1737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366ca1696d3_3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66ca1696d3_3_40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CI/CD 작업</a:t>
            </a:r>
            <a:endParaRPr i="1"/>
          </a:p>
        </p:txBody>
      </p:sp>
      <p:pic>
        <p:nvPicPr>
          <p:cNvPr id="293" name="Google Shape;293;g366ca1696d3_3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66ca1696d3_3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488" y="2609900"/>
            <a:ext cx="16399025" cy="69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6ca1696d3_3_0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00" name="Google Shape;300;g366ca1696d3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6ca1696d3_3_0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02" name="Google Shape;302;g366ca1696d3_3_0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CI/CD 파이프라인 </a:t>
            </a:r>
            <a:endParaRPr/>
          </a:p>
        </p:txBody>
      </p:sp>
      <p:sp>
        <p:nvSpPr>
          <p:cNvPr id="303" name="Google Shape;303;g366ca1696d3_3_0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304" name="Google Shape;304;g366ca1696d3_3_0"/>
          <p:cNvSpPr txBox="1"/>
          <p:nvPr/>
        </p:nvSpPr>
        <p:spPr>
          <a:xfrm>
            <a:off x="419100" y="2527300"/>
            <a:ext cx="1737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366ca1696d3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66ca1696d3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66ca1696d3_3_0"/>
          <p:cNvSpPr txBox="1"/>
          <p:nvPr/>
        </p:nvSpPr>
        <p:spPr>
          <a:xfrm>
            <a:off x="11813725" y="3632200"/>
            <a:ext cx="53937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366ca1696d3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838" y="2724139"/>
            <a:ext cx="6196525" cy="18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66ca1696d3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500" y="4953100"/>
            <a:ext cx="509587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66ca1696d3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3550" y="4952576"/>
            <a:ext cx="5969100" cy="414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66ca1696d3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13725" y="5198250"/>
            <a:ext cx="6267476" cy="365701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66ca1696d3_3_0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CI/CD 작업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690f57d5b_4_0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18" name="Google Shape;318;g36690f57d5b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6690f57d5b_4_0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20" name="Google Shape;320;g36690f57d5b_4_0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</a:rPr>
              <a:t>배포 관련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컨테이너 구성</a:t>
            </a:r>
            <a:endParaRPr/>
          </a:p>
        </p:txBody>
      </p:sp>
      <p:sp>
        <p:nvSpPr>
          <p:cNvPr id="321" name="Google Shape;321;g36690f57d5b_4_0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pic>
        <p:nvPicPr>
          <p:cNvPr id="322" name="Google Shape;322;g36690f57d5b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6690f57d5b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6800" y="431800"/>
            <a:ext cx="2501900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6690f57d5b_4_0"/>
          <p:cNvSpPr txBox="1"/>
          <p:nvPr/>
        </p:nvSpPr>
        <p:spPr>
          <a:xfrm>
            <a:off x="15227300" y="508000"/>
            <a:ext cx="210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endParaRPr/>
          </a:p>
        </p:txBody>
      </p:sp>
      <p:pic>
        <p:nvPicPr>
          <p:cNvPr id="325" name="Google Shape;325;g36690f57d5b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787" y="2946726"/>
            <a:ext cx="6278428" cy="112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6690f57d5b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3056" y="4689463"/>
            <a:ext cx="6516307" cy="38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6690f57d5b_4_0"/>
          <p:cNvPicPr preferRelativeResize="0"/>
          <p:nvPr/>
        </p:nvPicPr>
        <p:blipFill rotWithShape="1">
          <a:blip r:embed="rId8">
            <a:alphaModFix/>
          </a:blip>
          <a:srcRect b="0" l="0" r="24225" t="0"/>
          <a:stretch/>
        </p:blipFill>
        <p:spPr>
          <a:xfrm>
            <a:off x="190500" y="4706300"/>
            <a:ext cx="5572558" cy="38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6690f57d5b_4_0"/>
          <p:cNvPicPr preferRelativeResize="0"/>
          <p:nvPr/>
        </p:nvPicPr>
        <p:blipFill rotWithShape="1">
          <a:blip r:embed="rId9">
            <a:alphaModFix/>
          </a:blip>
          <a:srcRect b="0" l="0" r="27092" t="0"/>
          <a:stretch/>
        </p:blipFill>
        <p:spPr>
          <a:xfrm>
            <a:off x="12268200" y="4706350"/>
            <a:ext cx="5969101" cy="3770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6690f57d5b_4_0"/>
          <p:cNvSpPr/>
          <p:nvPr/>
        </p:nvSpPr>
        <p:spPr>
          <a:xfrm>
            <a:off x="5763050" y="4423801"/>
            <a:ext cx="87000" cy="412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6690f57d5b_4_0"/>
          <p:cNvSpPr/>
          <p:nvPr/>
        </p:nvSpPr>
        <p:spPr>
          <a:xfrm>
            <a:off x="12212100" y="4423626"/>
            <a:ext cx="87000" cy="412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690f57d5b_4_27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36" name="Google Shape;336;g36690f57d5b_4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6690f57d5b_4_27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38" name="Google Shape;338;g36690f57d5b_4_27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Airflow DAG 구성</a:t>
            </a:r>
            <a:endParaRPr/>
          </a:p>
        </p:txBody>
      </p:sp>
      <p:sp>
        <p:nvSpPr>
          <p:cNvPr id="339" name="Google Shape;339;g36690f57d5b_4_27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pic>
        <p:nvPicPr>
          <p:cNvPr id="340" name="Google Shape;340;g36690f57d5b_4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6690f57d5b_4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4175" y="2482988"/>
            <a:ext cx="8456635" cy="15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6690f57d5b_4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36800" y="431800"/>
            <a:ext cx="2501900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6690f57d5b_4_27"/>
          <p:cNvSpPr txBox="1"/>
          <p:nvPr/>
        </p:nvSpPr>
        <p:spPr>
          <a:xfrm>
            <a:off x="15227300" y="508000"/>
            <a:ext cx="210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endParaRPr/>
          </a:p>
        </p:txBody>
      </p:sp>
      <p:pic>
        <p:nvPicPr>
          <p:cNvPr id="344" name="Google Shape;344;g36690f57d5b_4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2325" y="4279500"/>
            <a:ext cx="7983101" cy="55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6690f57d5b_4_27"/>
          <p:cNvPicPr preferRelativeResize="0"/>
          <p:nvPr/>
        </p:nvPicPr>
        <p:blipFill rotWithShape="1">
          <a:blip r:embed="rId8">
            <a:alphaModFix/>
          </a:blip>
          <a:srcRect b="0" l="0" r="9747" t="0"/>
          <a:stretch/>
        </p:blipFill>
        <p:spPr>
          <a:xfrm>
            <a:off x="10336150" y="4066700"/>
            <a:ext cx="6324350" cy="57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6690f57d5b_4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4338" y="2527200"/>
            <a:ext cx="6319067" cy="1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5689613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53" name="Google Shape;3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 txBox="1"/>
          <p:nvPr/>
        </p:nvSpPr>
        <p:spPr>
          <a:xfrm>
            <a:off x="393700" y="647700"/>
            <a:ext cx="83693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55" name="Google Shape;355;p16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MLflow</a:t>
            </a:r>
            <a:endParaRPr/>
          </a:p>
        </p:txBody>
      </p:sp>
      <p:sp>
        <p:nvSpPr>
          <p:cNvPr id="356" name="Google Shape;356;p16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pic>
        <p:nvPicPr>
          <p:cNvPr id="357" name="Google Shape;35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6800" y="431800"/>
            <a:ext cx="2501900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6"/>
          <p:cNvSpPr txBox="1"/>
          <p:nvPr/>
        </p:nvSpPr>
        <p:spPr>
          <a:xfrm>
            <a:off x="15227300" y="508000"/>
            <a:ext cx="210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endParaRPr/>
          </a:p>
        </p:txBody>
      </p:sp>
      <p:pic>
        <p:nvPicPr>
          <p:cNvPr id="359" name="Google Shape;35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6"/>
          <p:cNvGrpSpPr/>
          <p:nvPr/>
        </p:nvGrpSpPr>
        <p:grpSpPr>
          <a:xfrm>
            <a:off x="393700" y="2607675"/>
            <a:ext cx="8001625" cy="5243924"/>
            <a:chOff x="393700" y="2607675"/>
            <a:chExt cx="8001625" cy="5243924"/>
          </a:xfrm>
        </p:grpSpPr>
        <p:sp>
          <p:nvSpPr>
            <p:cNvPr id="361" name="Google Shape;361;p16"/>
            <p:cNvSpPr txBox="1"/>
            <p:nvPr/>
          </p:nvSpPr>
          <p:spPr>
            <a:xfrm>
              <a:off x="839575" y="2607675"/>
              <a:ext cx="7058400" cy="444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45720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1.  </a:t>
              </a:r>
              <a:r>
                <a:rPr i="1" lang="en-US" sz="36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자동으로 실험</a:t>
              </a:r>
              <a:r>
                <a:rPr i="1" lang="en-US" sz="3600">
                  <a:solidFill>
                    <a:schemeClr val="lt1"/>
                  </a:solidFill>
                </a:rPr>
                <a:t> </a:t>
              </a:r>
              <a:r>
                <a:rPr i="1" lang="en-US" sz="3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versioning</a:t>
              </a:r>
              <a:endParaRPr sz="2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362" name="Google Shape;36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3700" y="3187800"/>
              <a:ext cx="8001625" cy="4663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16"/>
          <p:cNvSpPr txBox="1"/>
          <p:nvPr/>
        </p:nvSpPr>
        <p:spPr>
          <a:xfrm>
            <a:off x="11020225" y="2743200"/>
            <a:ext cx="4674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 txBox="1"/>
          <p:nvPr/>
        </p:nvSpPr>
        <p:spPr>
          <a:xfrm>
            <a:off x="7064963" y="5856700"/>
            <a:ext cx="585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365" name="Google Shape;365;p16"/>
          <p:cNvGrpSpPr/>
          <p:nvPr/>
        </p:nvGrpSpPr>
        <p:grpSpPr>
          <a:xfrm>
            <a:off x="9133975" y="2625763"/>
            <a:ext cx="8696824" cy="4971378"/>
            <a:chOff x="9133975" y="2625763"/>
            <a:chExt cx="8696824" cy="4971378"/>
          </a:xfrm>
        </p:grpSpPr>
        <p:pic>
          <p:nvPicPr>
            <p:cNvPr id="366" name="Google Shape;366;p16"/>
            <p:cNvPicPr preferRelativeResize="0"/>
            <p:nvPr/>
          </p:nvPicPr>
          <p:blipFill rotWithShape="1">
            <a:blip r:embed="rId8">
              <a:alphaModFix/>
            </a:blip>
            <a:srcRect b="0" l="0" r="34516" t="0"/>
            <a:stretch/>
          </p:blipFill>
          <p:spPr>
            <a:xfrm>
              <a:off x="9133975" y="3170325"/>
              <a:ext cx="8696824" cy="442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6"/>
            <p:cNvSpPr txBox="1"/>
            <p:nvPr/>
          </p:nvSpPr>
          <p:spPr>
            <a:xfrm>
              <a:off x="9828475" y="2625763"/>
              <a:ext cx="7058400" cy="444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45720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2.  </a:t>
              </a:r>
              <a:r>
                <a:rPr i="1" lang="en-US" sz="36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모델 파라미터 및 </a:t>
              </a:r>
              <a:r>
                <a:rPr i="1" lang="en-US" sz="3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metric </a:t>
              </a:r>
              <a:r>
                <a:rPr i="1" lang="en-US" sz="3600">
                  <a:solidFill>
                    <a:schemeClr val="lt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로깅</a:t>
              </a:r>
              <a:endParaRPr sz="2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grpSp>
          <p:nvGrpSpPr>
            <p:cNvPr id="368" name="Google Shape;368;p16"/>
            <p:cNvGrpSpPr/>
            <p:nvPr/>
          </p:nvGrpSpPr>
          <p:grpSpPr>
            <a:xfrm>
              <a:off x="13824536" y="3871600"/>
              <a:ext cx="3828475" cy="2543775"/>
              <a:chOff x="12433361" y="3619600"/>
              <a:chExt cx="3828475" cy="2543775"/>
            </a:xfrm>
          </p:grpSpPr>
          <p:pic>
            <p:nvPicPr>
              <p:cNvPr id="369" name="Google Shape;369;p16"/>
              <p:cNvPicPr preferRelativeResize="0"/>
              <p:nvPr/>
            </p:nvPicPr>
            <p:blipFill rotWithShape="1">
              <a:blip r:embed="rId9">
                <a:alphaModFix/>
              </a:blip>
              <a:srcRect b="26013" l="0" r="84241" t="0"/>
              <a:stretch/>
            </p:blipFill>
            <p:spPr>
              <a:xfrm>
                <a:off x="12433361" y="3619600"/>
                <a:ext cx="1848625" cy="2543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16"/>
              <p:cNvPicPr preferRelativeResize="0"/>
              <p:nvPr/>
            </p:nvPicPr>
            <p:blipFill rotWithShape="1">
              <a:blip r:embed="rId9">
                <a:alphaModFix/>
              </a:blip>
              <a:srcRect b="26013" l="27170" r="55624" t="0"/>
              <a:stretch/>
            </p:blipFill>
            <p:spPr>
              <a:xfrm>
                <a:off x="14243562" y="3619600"/>
                <a:ext cx="2018275" cy="2543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1" name="Google Shape;371;p16"/>
          <p:cNvGrpSpPr/>
          <p:nvPr/>
        </p:nvGrpSpPr>
        <p:grpSpPr>
          <a:xfrm>
            <a:off x="5210013" y="6117416"/>
            <a:ext cx="7415851" cy="4118784"/>
            <a:chOff x="5703400" y="6091591"/>
            <a:chExt cx="7415851" cy="4118784"/>
          </a:xfrm>
        </p:grpSpPr>
        <p:pic>
          <p:nvPicPr>
            <p:cNvPr id="372" name="Google Shape;372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03400" y="6091591"/>
              <a:ext cx="7415851" cy="4118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16"/>
            <p:cNvSpPr txBox="1"/>
            <p:nvPr/>
          </p:nvSpPr>
          <p:spPr>
            <a:xfrm>
              <a:off x="7897975" y="6254750"/>
              <a:ext cx="4827600" cy="52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Impact"/>
                  <a:ea typeface="Impact"/>
                  <a:cs typeface="Impact"/>
                  <a:sym typeface="Impact"/>
                </a:rPr>
                <a:t>3.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Impact"/>
                  <a:ea typeface="Impact"/>
                  <a:cs typeface="Impact"/>
                  <a:sym typeface="Impact"/>
                </a:rPr>
                <a:t>  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Impact"/>
                  <a:ea typeface="Impact"/>
                  <a:cs typeface="Impact"/>
                  <a:sym typeface="Impact"/>
                </a:rPr>
                <a:t>best 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Black Han Sans"/>
                  <a:ea typeface="Black Han Sans"/>
                  <a:cs typeface="Black Han Sans"/>
                  <a:sym typeface="Black Han Sans"/>
                </a:rPr>
                <a:t>모델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Impact"/>
                  <a:ea typeface="Impact"/>
                  <a:cs typeface="Impact"/>
                  <a:sym typeface="Impact"/>
                </a:rPr>
                <a:t> registry 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Black Han Sans"/>
                  <a:ea typeface="Black Han Sans"/>
                  <a:cs typeface="Black Han Sans"/>
                  <a:sym typeface="Black Han Sans"/>
                </a:rPr>
                <a:t>등록 및</a:t>
              </a:r>
              <a:r>
                <a:rPr i="1" lang="en-US" sz="2400">
                  <a:solidFill>
                    <a:schemeClr val="dk1"/>
                  </a:solidFill>
                  <a:highlight>
                    <a:schemeClr val="lt1"/>
                  </a:highlight>
                  <a:latin typeface="Impact"/>
                  <a:ea typeface="Impact"/>
                  <a:cs typeface="Impact"/>
                  <a:sym typeface="Impact"/>
                </a:rPr>
                <a:t> versioning</a:t>
              </a:r>
              <a:endParaRPr sz="1300">
                <a:solidFill>
                  <a:schemeClr val="dk1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366ca1696d3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66ca1696d3_1_17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80" name="Google Shape;380;g366ca1696d3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66ca1696d3_1_17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82" name="Google Shape;382;g366ca1696d3_1_17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</a:t>
            </a:r>
            <a:r>
              <a:rPr lang="en-US" sz="3000">
                <a:solidFill>
                  <a:srgbClr val="FFFFFF"/>
                </a:solidFill>
              </a:rPr>
              <a:t> API 서버</a:t>
            </a:r>
            <a:endParaRPr/>
          </a:p>
        </p:txBody>
      </p:sp>
      <p:sp>
        <p:nvSpPr>
          <p:cNvPr id="383" name="Google Shape;383;g366ca1696d3_1_17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pic>
        <p:nvPicPr>
          <p:cNvPr id="384" name="Google Shape;384;g366ca1696d3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6800" y="431800"/>
            <a:ext cx="2501900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66ca1696d3_1_17"/>
          <p:cNvSpPr txBox="1"/>
          <p:nvPr/>
        </p:nvSpPr>
        <p:spPr>
          <a:xfrm>
            <a:off x="15227300" y="508000"/>
            <a:ext cx="210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endParaRPr/>
          </a:p>
        </p:txBody>
      </p:sp>
      <p:pic>
        <p:nvPicPr>
          <p:cNvPr id="386" name="Google Shape;386;g366ca1696d3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66ca1696d3_1_17" title="Screenshot 2025-06-10 at 10.22.58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175" y="3200400"/>
            <a:ext cx="7297050" cy="5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66ca1696d3_1_17" title="Screenshot 2025-06-09 at 4.09.04 PM.png"/>
          <p:cNvPicPr preferRelativeResize="0"/>
          <p:nvPr/>
        </p:nvPicPr>
        <p:blipFill rotWithShape="1">
          <a:blip r:embed="rId8">
            <a:alphaModFix/>
          </a:blip>
          <a:srcRect b="0" l="0" r="17931" t="0"/>
          <a:stretch/>
        </p:blipFill>
        <p:spPr>
          <a:xfrm>
            <a:off x="8327575" y="3137813"/>
            <a:ext cx="9211127" cy="2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66ca1696d3_1_17" title="Screenshot 2025-06-10 at 12.28.53 PM.png"/>
          <p:cNvPicPr preferRelativeResize="0"/>
          <p:nvPr/>
        </p:nvPicPr>
        <p:blipFill rotWithShape="1">
          <a:blip r:embed="rId9">
            <a:alphaModFix/>
          </a:blip>
          <a:srcRect b="0" l="0" r="49634" t="0"/>
          <a:stretch/>
        </p:blipFill>
        <p:spPr>
          <a:xfrm>
            <a:off x="8327575" y="6095225"/>
            <a:ext cx="9211126" cy="25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404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6800" y="2057400"/>
            <a:ext cx="13614400" cy="61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2679700" y="3670300"/>
            <a:ext cx="15113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844800" y="5130800"/>
            <a:ext cx="4864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9753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791200" y="3873500"/>
            <a:ext cx="4343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5791200" y="5156200"/>
            <a:ext cx="10604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791200" y="6502400"/>
            <a:ext cx="10604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en-US" sz="3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413500" y="7086600"/>
            <a:ext cx="3238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9347200" y="5803900"/>
            <a:ext cx="598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791200" y="2616200"/>
            <a:ext cx="2971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366ca1696d3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66ca1696d3_1_38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396" name="Google Shape;396;g366ca1696d3_1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66ca1696d3_1_38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398" name="Google Shape;398;g366ca1696d3_1_38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</a:t>
            </a:r>
            <a:r>
              <a:rPr lang="en-US" sz="3000">
                <a:solidFill>
                  <a:srgbClr val="FFFFFF"/>
                </a:solidFill>
              </a:rPr>
              <a:t> Inference </a:t>
            </a:r>
            <a:r>
              <a:rPr lang="en-US" sz="3000">
                <a:solidFill>
                  <a:srgbClr val="FFFFFF"/>
                </a:solidFill>
              </a:rPr>
              <a:t>서버</a:t>
            </a:r>
            <a:endParaRPr/>
          </a:p>
        </p:txBody>
      </p:sp>
      <p:sp>
        <p:nvSpPr>
          <p:cNvPr id="399" name="Google Shape;399;g366ca1696d3_1_38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pic>
        <p:nvPicPr>
          <p:cNvPr id="400" name="Google Shape;400;g366ca1696d3_1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6800" y="431800"/>
            <a:ext cx="2501900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66ca1696d3_1_38"/>
          <p:cNvSpPr txBox="1"/>
          <p:nvPr/>
        </p:nvSpPr>
        <p:spPr>
          <a:xfrm>
            <a:off x="15227300" y="508000"/>
            <a:ext cx="210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endParaRPr/>
          </a:p>
        </p:txBody>
      </p:sp>
      <p:pic>
        <p:nvPicPr>
          <p:cNvPr id="402" name="Google Shape;402;g366ca1696d3_1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66ca1696d3_1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625" y="2557113"/>
            <a:ext cx="9048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66ca1696d3_1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2950" y="4298275"/>
            <a:ext cx="5969100" cy="55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66ca1696d3_1_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3825" y="4298275"/>
            <a:ext cx="7914100" cy="5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411" name="Google Shape;4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393700" y="647700"/>
            <a:ext cx="83693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413" name="Google Shape;413;p15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Serving database</a:t>
            </a:r>
            <a:endParaRPr/>
          </a:p>
        </p:txBody>
      </p:sp>
      <p:sp>
        <p:nvSpPr>
          <p:cNvPr id="414" name="Google Shape;414;p15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pic>
        <p:nvPicPr>
          <p:cNvPr id="415" name="Google Shape;4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5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배포</a:t>
            </a:r>
            <a:endParaRPr/>
          </a:p>
        </p:txBody>
      </p:sp>
      <p:sp>
        <p:nvSpPr>
          <p:cNvPr id="417" name="Google Shape;417;p15"/>
          <p:cNvSpPr txBox="1"/>
          <p:nvPr/>
        </p:nvSpPr>
        <p:spPr>
          <a:xfrm>
            <a:off x="419100" y="2527300"/>
            <a:ext cx="173736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5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i="1" lang="en-US" sz="2500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배치 추론을 통해 나온 결과를 PostgreSQL DB에 저장 후 배치 서빙</a:t>
            </a:r>
            <a:endParaRPr/>
          </a:p>
        </p:txBody>
      </p:sp>
      <p:pic>
        <p:nvPicPr>
          <p:cNvPr id="418" name="Google Shape;4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613500"/>
            <a:ext cx="18288000" cy="4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5400" y="3865000"/>
            <a:ext cx="7040975" cy="2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2375" y="4101500"/>
            <a:ext cx="2872374" cy="287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5"/>
          <p:cNvSpPr txBox="1"/>
          <p:nvPr/>
        </p:nvSpPr>
        <p:spPr>
          <a:xfrm>
            <a:off x="1406813" y="3454500"/>
            <a:ext cx="4723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Inference 서버</a:t>
            </a:r>
            <a:endParaRPr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23" name="Google Shape;423;p15"/>
          <p:cNvCxnSpPr/>
          <p:nvPr/>
        </p:nvCxnSpPr>
        <p:spPr>
          <a:xfrm flipH="1" rot="10800000">
            <a:off x="6163725" y="4910750"/>
            <a:ext cx="2912700" cy="25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15"/>
          <p:cNvSpPr txBox="1"/>
          <p:nvPr/>
        </p:nvSpPr>
        <p:spPr>
          <a:xfrm>
            <a:off x="5311888" y="5334100"/>
            <a:ext cx="4723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추론 결과 DB 업로드</a:t>
            </a:r>
            <a:endParaRPr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5" name="Google Shape;425;p15"/>
          <p:cNvSpPr txBox="1"/>
          <p:nvPr/>
        </p:nvSpPr>
        <p:spPr>
          <a:xfrm>
            <a:off x="11194138" y="3050150"/>
            <a:ext cx="4723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PostgreSQL</a:t>
            </a:r>
            <a:endParaRPr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15"/>
          <p:cNvSpPr txBox="1"/>
          <p:nvPr/>
        </p:nvSpPr>
        <p:spPr>
          <a:xfrm>
            <a:off x="5842888" y="8506275"/>
            <a:ext cx="4723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API 서버</a:t>
            </a:r>
            <a:endParaRPr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27" name="Google Shape;427;p15"/>
          <p:cNvCxnSpPr>
            <a:endCxn id="426" idx="0"/>
          </p:cNvCxnSpPr>
          <p:nvPr/>
        </p:nvCxnSpPr>
        <p:spPr>
          <a:xfrm flipH="1">
            <a:off x="8204638" y="6754875"/>
            <a:ext cx="2454300" cy="17514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15"/>
          <p:cNvSpPr txBox="1"/>
          <p:nvPr/>
        </p:nvSpPr>
        <p:spPr>
          <a:xfrm>
            <a:off x="10136413" y="7176225"/>
            <a:ext cx="47235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추론 결과 pull 후 서빙</a:t>
            </a:r>
            <a:endParaRPr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36690f57d5b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6690f57d5b_2_19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435" name="Google Shape;435;g36690f57d5b_2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897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36690f57d5b_2_19"/>
          <p:cNvSpPr txBox="1"/>
          <p:nvPr/>
        </p:nvSpPr>
        <p:spPr>
          <a:xfrm>
            <a:off x="393700" y="647700"/>
            <a:ext cx="83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437" name="Google Shape;437;g36690f57d5b_2_19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App - Streamlit</a:t>
            </a:r>
            <a:endParaRPr/>
          </a:p>
        </p:txBody>
      </p:sp>
      <p:sp>
        <p:nvSpPr>
          <p:cNvPr id="438" name="Google Shape;438;g36690f57d5b_2_19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pic>
        <p:nvPicPr>
          <p:cNvPr id="439" name="Google Shape;439;g36690f57d5b_2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6690f57d5b_2_19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배포</a:t>
            </a:r>
            <a:endParaRPr/>
          </a:p>
        </p:txBody>
      </p:sp>
      <p:pic>
        <p:nvPicPr>
          <p:cNvPr id="441" name="Google Shape;441;g36690f57d5b_2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699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6690f57d5b_2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85" y="4597575"/>
            <a:ext cx="7039040" cy="5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6690f57d5b_2_19"/>
          <p:cNvPicPr preferRelativeResize="0"/>
          <p:nvPr/>
        </p:nvPicPr>
        <p:blipFill rotWithShape="1">
          <a:blip r:embed="rId8">
            <a:alphaModFix/>
          </a:blip>
          <a:srcRect b="0" l="0" r="31361" t="0"/>
          <a:stretch/>
        </p:blipFill>
        <p:spPr>
          <a:xfrm>
            <a:off x="8024275" y="5152375"/>
            <a:ext cx="9937271" cy="39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6690f57d5b_2_19"/>
          <p:cNvSpPr/>
          <p:nvPr/>
        </p:nvSpPr>
        <p:spPr>
          <a:xfrm>
            <a:off x="4155294" y="2862025"/>
            <a:ext cx="9977424" cy="1184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엔드유저 또는 이해관계자들이 모델 추론 결과를 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lack Han Sans"/>
              </a:rPr>
              <a:t>실시간으로 관찰할 수 있게 대시보드 구축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450" name="Google Shape;4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 txBox="1"/>
          <p:nvPr/>
        </p:nvSpPr>
        <p:spPr>
          <a:xfrm>
            <a:off x="393700" y="647700"/>
            <a:ext cx="83693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452" name="Google Shape;452;p17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모니터링</a:t>
            </a:r>
            <a:endParaRPr/>
          </a:p>
        </p:txBody>
      </p:sp>
      <p:sp>
        <p:nvSpPr>
          <p:cNvPr id="453" name="Google Shape;453;p17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454" name="Google Shape;454;p17"/>
          <p:cNvSpPr txBox="1"/>
          <p:nvPr/>
        </p:nvSpPr>
        <p:spPr>
          <a:xfrm>
            <a:off x="381000" y="2527300"/>
            <a:ext cx="173736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 u="none" cap="none" strike="noStrik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* 실시간 트래킹, 성능 개선_모델 성능 변화 및 이슈 추적 (그래프, 차트) 공유</a:t>
            </a:r>
            <a:endParaRPr sz="2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55" name="Google Shape;455;p17"/>
          <p:cNvSpPr txBox="1"/>
          <p:nvPr/>
        </p:nvSpPr>
        <p:spPr>
          <a:xfrm>
            <a:off x="7391400" y="3127575"/>
            <a:ext cx="467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Grafana Dashboard</a:t>
            </a:r>
            <a:endParaRPr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56" name="Google Shape;4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7"/>
          <p:cNvSpPr txBox="1"/>
          <p:nvPr/>
        </p:nvSpPr>
        <p:spPr>
          <a:xfrm>
            <a:off x="12591475" y="3127575"/>
            <a:ext cx="467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Alert Message</a:t>
            </a:r>
            <a:endParaRPr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58" name="Google Shape;4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7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모니터링</a:t>
            </a:r>
            <a:endParaRPr/>
          </a:p>
        </p:txBody>
      </p:sp>
      <p:pic>
        <p:nvPicPr>
          <p:cNvPr id="460" name="Google Shape;460;p17" title="Screenshot 2025-06-09 at 3.45.4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388" y="3550050"/>
            <a:ext cx="4380324" cy="24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7" title="Screenshot 2025-06-09 at 3.46.3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68200" y="3746263"/>
            <a:ext cx="5320275" cy="22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7" title="Screenshot 2025-06-09 at 4.13.31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1400" y="6603175"/>
            <a:ext cx="10374748" cy="33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7"/>
          <p:cNvSpPr txBox="1"/>
          <p:nvPr/>
        </p:nvSpPr>
        <p:spPr>
          <a:xfrm>
            <a:off x="10241925" y="6273800"/>
            <a:ext cx="467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Prometheus</a:t>
            </a:r>
            <a:endParaRPr sz="4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4" name="Google Shape;464;p17"/>
          <p:cNvPicPr preferRelativeResize="0"/>
          <p:nvPr/>
        </p:nvPicPr>
        <p:blipFill rotWithShape="1">
          <a:blip r:embed="rId9">
            <a:alphaModFix/>
          </a:blip>
          <a:srcRect b="23818" l="0" r="0" t="17974"/>
          <a:stretch/>
        </p:blipFill>
        <p:spPr>
          <a:xfrm>
            <a:off x="1857825" y="3302400"/>
            <a:ext cx="4231076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625" y="6826250"/>
            <a:ext cx="6371479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8188" y="3666825"/>
            <a:ext cx="5320275" cy="233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7"/>
          <p:cNvPicPr preferRelativeResize="0"/>
          <p:nvPr/>
        </p:nvPicPr>
        <p:blipFill rotWithShape="1">
          <a:blip r:embed="rId12">
            <a:alphaModFix/>
          </a:blip>
          <a:srcRect b="8105" l="0" r="0" t="0"/>
          <a:stretch/>
        </p:blipFill>
        <p:spPr>
          <a:xfrm>
            <a:off x="1406226" y="4128300"/>
            <a:ext cx="5134274" cy="24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22606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8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474" name="Google Shape;4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78200"/>
            <a:ext cx="15113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8"/>
          <p:cNvSpPr txBox="1"/>
          <p:nvPr/>
        </p:nvSpPr>
        <p:spPr>
          <a:xfrm>
            <a:off x="8877300" y="34798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476" name="Google Shape;476;p18"/>
          <p:cNvSpPr txBox="1"/>
          <p:nvPr/>
        </p:nvSpPr>
        <p:spPr>
          <a:xfrm>
            <a:off x="5422900" y="4483100"/>
            <a:ext cx="76327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/>
          </a:p>
        </p:txBody>
      </p:sp>
      <p:pic>
        <p:nvPicPr>
          <p:cNvPr id="477" name="Google Shape;4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8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느낀점</a:t>
            </a:r>
            <a:endParaRPr/>
          </a:p>
        </p:txBody>
      </p:sp>
      <p:sp>
        <p:nvSpPr>
          <p:cNvPr id="479" name="Google Shape;479;p18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9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486" name="Google Shape;4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9"/>
          <p:cNvSpPr txBox="1"/>
          <p:nvPr/>
        </p:nvSpPr>
        <p:spPr>
          <a:xfrm>
            <a:off x="393700" y="647700"/>
            <a:ext cx="96012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/>
          </a:p>
        </p:txBody>
      </p:sp>
      <p:sp>
        <p:nvSpPr>
          <p:cNvPr id="488" name="Google Shape;488;p19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향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endParaRPr/>
          </a:p>
        </p:txBody>
      </p:sp>
      <p:pic>
        <p:nvPicPr>
          <p:cNvPr id="489" name="Google Shape;4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/>
          </a:p>
        </p:txBody>
      </p:sp>
      <p:sp>
        <p:nvSpPr>
          <p:cNvPr id="491" name="Google Shape;491;p19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pic>
        <p:nvPicPr>
          <p:cNvPr id="492" name="Google Shape;4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3400" y="3962400"/>
            <a:ext cx="3263900" cy="3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9"/>
          <p:cNvSpPr txBox="1"/>
          <p:nvPr/>
        </p:nvSpPr>
        <p:spPr>
          <a:xfrm>
            <a:off x="58039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도전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과제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해결</a:t>
            </a:r>
            <a:endParaRPr/>
          </a:p>
        </p:txBody>
      </p:sp>
      <p:pic>
        <p:nvPicPr>
          <p:cNvPr id="494" name="Google Shape;49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96800" y="3949700"/>
            <a:ext cx="3708400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5100" y="3962400"/>
            <a:ext cx="3263900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000" y="3962400"/>
            <a:ext cx="3263900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768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657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9"/>
          <p:cNvSpPr txBox="1"/>
          <p:nvPr/>
        </p:nvSpPr>
        <p:spPr>
          <a:xfrm>
            <a:off x="23622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500" name="Google Shape;50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312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074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/>
          <p:nvPr/>
        </p:nvSpPr>
        <p:spPr>
          <a:xfrm>
            <a:off x="58039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503" name="Google Shape;50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729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618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9"/>
          <p:cNvSpPr txBox="1"/>
          <p:nvPr/>
        </p:nvSpPr>
        <p:spPr>
          <a:xfrm>
            <a:off x="92583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06" name="Google Shape;506;p19"/>
          <p:cNvSpPr txBox="1"/>
          <p:nvPr/>
        </p:nvSpPr>
        <p:spPr>
          <a:xfrm>
            <a:off x="23622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</p:txBody>
      </p:sp>
      <p:sp>
        <p:nvSpPr>
          <p:cNvPr id="507" name="Google Shape;507;p19"/>
          <p:cNvSpPr txBox="1"/>
          <p:nvPr/>
        </p:nvSpPr>
        <p:spPr>
          <a:xfrm>
            <a:off x="92583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/>
          </a:p>
        </p:txBody>
      </p:sp>
      <p:sp>
        <p:nvSpPr>
          <p:cNvPr id="508" name="Google Shape;508;p19"/>
          <p:cNvSpPr txBox="1"/>
          <p:nvPr/>
        </p:nvSpPr>
        <p:spPr>
          <a:xfrm>
            <a:off x="12700000" y="4419600"/>
            <a:ext cx="312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509" name="Google Shape;509;p19"/>
          <p:cNvSpPr txBox="1"/>
          <p:nvPr/>
        </p:nvSpPr>
        <p:spPr>
          <a:xfrm>
            <a:off x="2451100" y="4981250"/>
            <a:ext cx="27813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배포 파이프라인 자동화 구축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모델 서빙을 위한 백엔드 API 구축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부분적인 CI/CD 접목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모니터링 시스템 구축</a:t>
            </a:r>
            <a:endParaRPr sz="1500">
              <a:solidFill>
                <a:srgbClr val="FF9900"/>
              </a:solidFill>
            </a:endParaRPr>
          </a:p>
          <a:p>
            <a:pPr indent="-3238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제한적인 MLOps 2단계 파이프라인</a:t>
            </a:r>
            <a:endParaRPr sz="1500">
              <a:solidFill>
                <a:srgbClr val="FF9900"/>
              </a:solidFill>
            </a:endParaRPr>
          </a:p>
        </p:txBody>
      </p:sp>
      <p:pic>
        <p:nvPicPr>
          <p:cNvPr id="510" name="Google Shape;51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940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82900" y="4267200"/>
            <a:ext cx="1905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9"/>
          <p:cNvSpPr txBox="1"/>
          <p:nvPr/>
        </p:nvSpPr>
        <p:spPr>
          <a:xfrm>
            <a:off x="12700000" y="41656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14" name="Google Shape;514;p19"/>
          <p:cNvSpPr txBox="1"/>
          <p:nvPr/>
        </p:nvSpPr>
        <p:spPr>
          <a:xfrm>
            <a:off x="9436100" y="5130800"/>
            <a:ext cx="1828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9"/>
          <p:cNvSpPr txBox="1"/>
          <p:nvPr/>
        </p:nvSpPr>
        <p:spPr>
          <a:xfrm>
            <a:off x="5848350" y="5029700"/>
            <a:ext cx="27813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Arial"/>
              <a:buAutoNum type="arabicPeriod"/>
            </a:pPr>
            <a:r>
              <a:rPr i="1" lang="en-US" sz="1700">
                <a:solidFill>
                  <a:srgbClr val="FF9900"/>
                </a:solidFill>
              </a:rPr>
              <a:t>MLOps 파이프라인에 대한 이해 부족</a:t>
            </a:r>
            <a:endParaRPr i="1" sz="1700">
              <a:solidFill>
                <a:srgbClr val="FF9900"/>
              </a:solidFill>
            </a:endParaRPr>
          </a:p>
          <a:p>
            <a:pPr indent="-3365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Arial"/>
              <a:buAutoNum type="arabicPeriod"/>
            </a:pPr>
            <a:r>
              <a:rPr i="1" lang="en-US" sz="1700">
                <a:solidFill>
                  <a:srgbClr val="FF9900"/>
                </a:solidFill>
              </a:rPr>
              <a:t>컨테이너 기반 작업 처리</a:t>
            </a:r>
            <a:endParaRPr sz="1700">
              <a:solidFill>
                <a:srgbClr val="FF9900"/>
              </a:solidFill>
            </a:endParaRPr>
          </a:p>
        </p:txBody>
      </p:sp>
      <p:sp>
        <p:nvSpPr>
          <p:cNvPr id="516" name="Google Shape;516;p19"/>
          <p:cNvSpPr txBox="1"/>
          <p:nvPr/>
        </p:nvSpPr>
        <p:spPr>
          <a:xfrm>
            <a:off x="9296400" y="4928750"/>
            <a:ext cx="27813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AutoNum type="arabicPeriod"/>
            </a:pPr>
            <a:r>
              <a:rPr lang="en-US" sz="1500">
                <a:solidFill>
                  <a:srgbClr val="FF9900"/>
                </a:solidFill>
              </a:rPr>
              <a:t>컨테이너 기반 작업의 편의성</a:t>
            </a:r>
            <a:endParaRPr sz="1500">
              <a:solidFill>
                <a:srgbClr val="FF9900"/>
              </a:solidFill>
            </a:endParaRPr>
          </a:p>
          <a:p>
            <a:pPr indent="-3302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AutoNum type="arabicPeriod"/>
            </a:pPr>
            <a:r>
              <a:rPr i="1" lang="en-US" sz="1600">
                <a:solidFill>
                  <a:srgbClr val="FF9900"/>
                </a:solidFill>
              </a:rPr>
              <a:t>LLM의 효과적인 사용을 위한 코드 구조와 문법 이해의 중요성</a:t>
            </a:r>
            <a:endParaRPr i="1" sz="1600">
              <a:solidFill>
                <a:srgbClr val="FF9900"/>
              </a:solidFill>
            </a:endParaRPr>
          </a:p>
          <a:p>
            <a:pPr indent="-3302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AutoNum type="arabicPeriod"/>
            </a:pPr>
            <a:r>
              <a:rPr i="1" lang="en-US" sz="1600">
                <a:solidFill>
                  <a:srgbClr val="FF9900"/>
                </a:solidFill>
              </a:rPr>
              <a:t>문서화와 가이드의 가치</a:t>
            </a:r>
            <a:endParaRPr i="1" sz="1600">
              <a:solidFill>
                <a:srgbClr val="FF9900"/>
              </a:solidFill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12871450" y="4940250"/>
            <a:ext cx="27813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AutoNum type="arabicPeriod"/>
            </a:pPr>
            <a:r>
              <a:rPr i="1" lang="en-US">
                <a:solidFill>
                  <a:srgbClr val="FF9900"/>
                </a:solidFill>
              </a:rPr>
              <a:t>모델 성능 하락 시 재학습 트리거링</a:t>
            </a:r>
            <a:endParaRPr i="1">
              <a:solidFill>
                <a:srgbClr val="FF9900"/>
              </a:solidFill>
            </a:endParaRPr>
          </a:p>
          <a:p>
            <a:pPr indent="-3175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AutoNum type="arabicPeriod"/>
            </a:pPr>
            <a:r>
              <a:rPr i="1" lang="en-US">
                <a:solidFill>
                  <a:srgbClr val="FF9900"/>
                </a:solidFill>
              </a:rPr>
              <a:t>백엔드 통신 보안 강화(https 등)</a:t>
            </a:r>
            <a:endParaRPr i="1">
              <a:solidFill>
                <a:srgbClr val="FF9900"/>
              </a:solidFill>
            </a:endParaRPr>
          </a:p>
          <a:p>
            <a:pPr indent="-3175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AutoNum type="arabicPeriod"/>
            </a:pPr>
            <a:r>
              <a:rPr i="1" lang="en-US">
                <a:solidFill>
                  <a:srgbClr val="FF9900"/>
                </a:solidFill>
              </a:rPr>
              <a:t>CI/CD</a:t>
            </a:r>
            <a:r>
              <a:rPr i="1" lang="en-US">
                <a:solidFill>
                  <a:srgbClr val="FF9900"/>
                </a:solidFill>
              </a:rPr>
              <a:t>과정 속 보안 품질 및 고급 코드 품질 관리 기능 추가</a:t>
            </a:r>
            <a:endParaRPr i="1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AutoNum type="arabicPeriod"/>
            </a:pPr>
            <a:r>
              <a:rPr i="1" lang="en-US">
                <a:solidFill>
                  <a:srgbClr val="FF9900"/>
                </a:solidFill>
              </a:rPr>
              <a:t>Prometheus로 각 컨테이너와 서비스를 모니터링</a:t>
            </a:r>
            <a:endParaRPr i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802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524" name="Google Shape;5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0"/>
          <p:cNvSpPr txBox="1"/>
          <p:nvPr/>
        </p:nvSpPr>
        <p:spPr>
          <a:xfrm>
            <a:off x="393700" y="647700"/>
            <a:ext cx="7835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소감</a:t>
            </a:r>
            <a:endParaRPr/>
          </a:p>
        </p:txBody>
      </p:sp>
      <p:pic>
        <p:nvPicPr>
          <p:cNvPr id="526" name="Google Shape;5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2700" y="5016500"/>
            <a:ext cx="54864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0"/>
          <p:cNvSpPr txBox="1"/>
          <p:nvPr/>
        </p:nvSpPr>
        <p:spPr>
          <a:xfrm>
            <a:off x="10096500" y="4127500"/>
            <a:ext cx="850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8B71FF"/>
                </a:solidFill>
              </a:rPr>
              <a:t>오승태</a:t>
            </a:r>
            <a:endParaRPr>
              <a:solidFill>
                <a:srgbClr val="8B71FF"/>
              </a:solidFill>
            </a:endParaRPr>
          </a:p>
        </p:txBody>
      </p:sp>
      <p:sp>
        <p:nvSpPr>
          <p:cNvPr id="528" name="Google Shape;528;p20"/>
          <p:cNvSpPr txBox="1"/>
          <p:nvPr/>
        </p:nvSpPr>
        <p:spPr>
          <a:xfrm>
            <a:off x="11074400" y="4305300"/>
            <a:ext cx="440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처음 해보는 내용이라 많이 생소했기에 진행이 어려웠다. 하지만 팀원분 들과 작업을 분담하여 부담을 줄였고 각자 한 내용을 자세히 공유하고 문서화하여 모르는 내용없이 mlops의 전반적인 내용을 진행할 수 있어 좋았다. </a:t>
            </a:r>
            <a:endParaRPr/>
          </a:p>
        </p:txBody>
      </p:sp>
      <p:sp>
        <p:nvSpPr>
          <p:cNvPr id="529" name="Google Shape;529;p20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느낀점</a:t>
            </a:r>
            <a:endParaRPr/>
          </a:p>
        </p:txBody>
      </p:sp>
      <p:pic>
        <p:nvPicPr>
          <p:cNvPr id="530" name="Google Shape;53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0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느낀점</a:t>
            </a:r>
            <a:endParaRPr/>
          </a:p>
        </p:txBody>
      </p:sp>
      <p:pic>
        <p:nvPicPr>
          <p:cNvPr id="532" name="Google Shape;53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8100" y="6197600"/>
            <a:ext cx="54864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0"/>
          <p:cNvSpPr txBox="1"/>
          <p:nvPr/>
        </p:nvSpPr>
        <p:spPr>
          <a:xfrm>
            <a:off x="10083800" y="5270500"/>
            <a:ext cx="850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1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김</a:t>
            </a:r>
            <a:r>
              <a:rPr i="1" lang="en-US" sz="1800">
                <a:solidFill>
                  <a:srgbClr val="A4A0F9"/>
                </a:solidFill>
              </a:rPr>
              <a:t>정빈</a:t>
            </a:r>
            <a:endParaRPr/>
          </a:p>
        </p:txBody>
      </p:sp>
      <p:sp>
        <p:nvSpPr>
          <p:cNvPr id="535" name="Google Shape;535;p20"/>
          <p:cNvSpPr txBox="1"/>
          <p:nvPr/>
        </p:nvSpPr>
        <p:spPr>
          <a:xfrm>
            <a:off x="11137900" y="5299700"/>
            <a:ext cx="4559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MLOps가 굉장히 넓은 범위를 커버하다보니 많은 툴과 코드를 작성해가며 여러 작업에 대한 인사이트를 깨우칠 수 있었습니다. 그리고 AWS 서비스에 대한 사용법과 이해도 높일 수 있어서 좋았습니다. </a:t>
            </a:r>
            <a:endParaRPr/>
          </a:p>
        </p:txBody>
      </p:sp>
      <p:sp>
        <p:nvSpPr>
          <p:cNvPr id="536" name="Google Shape;536;p20"/>
          <p:cNvSpPr txBox="1"/>
          <p:nvPr/>
        </p:nvSpPr>
        <p:spPr>
          <a:xfrm>
            <a:off x="10096500" y="6438900"/>
            <a:ext cx="850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i="1" lang="en-US" sz="18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이경도</a:t>
            </a:r>
            <a:endParaRPr/>
          </a:p>
        </p:txBody>
      </p:sp>
      <p:sp>
        <p:nvSpPr>
          <p:cNvPr id="537" name="Google Shape;537;p20"/>
          <p:cNvSpPr txBox="1"/>
          <p:nvPr/>
        </p:nvSpPr>
        <p:spPr>
          <a:xfrm>
            <a:off x="11099750" y="6474450"/>
            <a:ext cx="4407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현업과 유사하게 모델을 배포/관리하는 전 과정을 경험하고  팀원 모두가 맡은 역할을 성실히 수행해 좋은 결과물을 만들 수 있어 뜻깊었습니다.</a:t>
            </a:r>
            <a:endParaRPr/>
          </a:p>
        </p:txBody>
      </p:sp>
      <p:pic>
        <p:nvPicPr>
          <p:cNvPr id="538" name="Google Shape;53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6200" y="7548250"/>
            <a:ext cx="54864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0"/>
          <p:cNvSpPr txBox="1"/>
          <p:nvPr/>
        </p:nvSpPr>
        <p:spPr>
          <a:xfrm>
            <a:off x="10109200" y="7802250"/>
            <a:ext cx="850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i="1" lang="en-US" sz="18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황준엽</a:t>
            </a:r>
            <a:endParaRPr/>
          </a:p>
        </p:txBody>
      </p:sp>
      <p:sp>
        <p:nvSpPr>
          <p:cNvPr id="540" name="Google Shape;540;p20"/>
          <p:cNvSpPr txBox="1"/>
          <p:nvPr/>
        </p:nvSpPr>
        <p:spPr>
          <a:xfrm>
            <a:off x="11125200" y="7865750"/>
            <a:ext cx="440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팀원들과의 협업이 저번 프로젝트에 비해  발전한 것 같아 기분이 좋았습니다. 다들 각자 맡은 부분을 잘 수행해주셔서 좋은 결과물을 낼 수 있었다고 생각합니다</a:t>
            </a:r>
            <a:endParaRPr/>
          </a:p>
        </p:txBody>
      </p:sp>
      <p:sp>
        <p:nvSpPr>
          <p:cNvPr id="541" name="Google Shape;541;p20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grpSp>
        <p:nvGrpSpPr>
          <p:cNvPr id="542" name="Google Shape;542;p20"/>
          <p:cNvGrpSpPr/>
          <p:nvPr/>
        </p:nvGrpSpPr>
        <p:grpSpPr>
          <a:xfrm>
            <a:off x="800102" y="3697972"/>
            <a:ext cx="8642812" cy="4836408"/>
            <a:chOff x="800100" y="3697900"/>
            <a:chExt cx="7309550" cy="3978291"/>
          </a:xfrm>
        </p:grpSpPr>
        <p:pic>
          <p:nvPicPr>
            <p:cNvPr id="543" name="Google Shape;543;p20"/>
            <p:cNvPicPr preferRelativeResize="0"/>
            <p:nvPr/>
          </p:nvPicPr>
          <p:blipFill rotWithShape="1">
            <a:blip r:embed="rId8">
              <a:alphaModFix/>
            </a:blip>
            <a:srcRect b="4447" l="81183" r="4166" t="79793"/>
            <a:stretch/>
          </p:blipFill>
          <p:spPr>
            <a:xfrm>
              <a:off x="800100" y="3697900"/>
              <a:ext cx="3654775" cy="199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0"/>
            <p:cNvPicPr preferRelativeResize="0"/>
            <p:nvPr/>
          </p:nvPicPr>
          <p:blipFill rotWithShape="1">
            <a:blip r:embed="rId8">
              <a:alphaModFix/>
            </a:blip>
            <a:srcRect b="20787" l="81425" r="4128" t="63345"/>
            <a:stretch/>
          </p:blipFill>
          <p:spPr>
            <a:xfrm>
              <a:off x="4454875" y="5642438"/>
              <a:ext cx="3654775" cy="2033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20"/>
            <p:cNvPicPr preferRelativeResize="0"/>
            <p:nvPr/>
          </p:nvPicPr>
          <p:blipFill rotWithShape="1">
            <a:blip r:embed="rId8">
              <a:alphaModFix/>
            </a:blip>
            <a:srcRect b="37520" l="81177" r="3876" t="46402"/>
            <a:stretch/>
          </p:blipFill>
          <p:spPr>
            <a:xfrm>
              <a:off x="848063" y="5689613"/>
              <a:ext cx="3558849" cy="193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20"/>
            <p:cNvPicPr preferRelativeResize="0"/>
            <p:nvPr/>
          </p:nvPicPr>
          <p:blipFill rotWithShape="1">
            <a:blip r:embed="rId8">
              <a:alphaModFix/>
            </a:blip>
            <a:srcRect b="70802" l="81145" r="3809" t="12820"/>
            <a:stretch/>
          </p:blipFill>
          <p:spPr>
            <a:xfrm>
              <a:off x="4454875" y="3712075"/>
              <a:ext cx="3654775" cy="2015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1"/>
          <p:cNvSpPr txBox="1"/>
          <p:nvPr/>
        </p:nvSpPr>
        <p:spPr>
          <a:xfrm>
            <a:off x="1181100" y="3594100"/>
            <a:ext cx="7010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en-US" sz="7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553" name="Google Shape;553;p2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10800000">
            <a:off x="1206500" y="5092700"/>
            <a:ext cx="12192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1"/>
          <p:cNvSpPr txBox="1"/>
          <p:nvPr/>
        </p:nvSpPr>
        <p:spPr>
          <a:xfrm>
            <a:off x="1181100" y="3136900"/>
            <a:ext cx="6883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/>
          </a:p>
        </p:txBody>
      </p:sp>
      <p:sp>
        <p:nvSpPr>
          <p:cNvPr id="556" name="Google Shape;556;p21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sp>
        <p:nvSpPr>
          <p:cNvPr id="557" name="Google Shape;557;p21"/>
          <p:cNvSpPr txBox="1"/>
          <p:nvPr/>
        </p:nvSpPr>
        <p:spPr>
          <a:xfrm>
            <a:off x="17830800" y="9575800"/>
            <a:ext cx="254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65500"/>
            <a:ext cx="1511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3270250" y="1771650"/>
            <a:ext cx="11747400" cy="115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400">
                <a:solidFill>
                  <a:srgbClr val="C2C2C2"/>
                </a:solidFill>
                <a:latin typeface="Impact"/>
                <a:ea typeface="Impact"/>
                <a:cs typeface="Impact"/>
                <a:sym typeface="Impact"/>
              </a:rPr>
              <a:t>Five guys</a:t>
            </a:r>
            <a:endParaRPr sz="6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5" name="Google Shape;125;p4" title="스크린샷 2025-06-09 152912.png"/>
          <p:cNvPicPr preferRelativeResize="0"/>
          <p:nvPr/>
        </p:nvPicPr>
        <p:blipFill rotWithShape="1">
          <a:blip r:embed="rId4">
            <a:alphaModFix/>
          </a:blip>
          <a:srcRect b="0" l="228" r="219" t="0"/>
          <a:stretch/>
        </p:blipFill>
        <p:spPr>
          <a:xfrm>
            <a:off x="1616650" y="3599687"/>
            <a:ext cx="2507175" cy="24653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1123950" y="7002650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000" u="none" cap="none" strike="noStrike">
                <a:solidFill>
                  <a:srgbClr val="8B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팀장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오승태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응용통계학과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ML모델 학습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CI/CD 구축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코드 모듈화 작업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284775" y="7002650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8B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팀원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김정빈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전자전기공학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컨테이너 네트워크 구축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인프라 구축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 배포 파이프라인 자동화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2250" y="37084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9445600" y="7002650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8B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팀원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이경도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산업공학과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API 서버구축, MLflow, Web App 구축, monitoring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3483725" y="7089650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000" u="none" cap="none" strike="noStrike">
                <a:solidFill>
                  <a:srgbClr val="8B71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팀원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황준엽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연극영화과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ML 모델 구축 &amp;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9E9E9E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추론  API 코드 설계</a:t>
            </a:r>
            <a:endParaRPr i="1" sz="2400">
              <a:solidFill>
                <a:srgbClr val="9E9E9E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6438" y="3554175"/>
            <a:ext cx="2507175" cy="25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title="Screenshot 2025-06-09 at 3.33.32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70500" y="3554200"/>
            <a:ext cx="2309500" cy="25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284775" y="3574549"/>
            <a:ext cx="3492600" cy="251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13004800" y="3911600"/>
            <a:ext cx="4343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7">
            <a:alphaModFix/>
          </a:blip>
          <a:srcRect b="12500" l="30824" r="31428" t="13535"/>
          <a:stretch/>
        </p:blipFill>
        <p:spPr>
          <a:xfrm>
            <a:off x="1573850" y="3949350"/>
            <a:ext cx="4343400" cy="42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30201" y="3905225"/>
            <a:ext cx="4343400" cy="4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8449" y="3949353"/>
            <a:ext cx="4255225" cy="42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65500"/>
            <a:ext cx="1511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수립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아키텍처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393700" y="6350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10236200" y="6540500"/>
            <a:ext cx="66167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1" lang="en-US" sz="1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1" lang="en-US" sz="1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1" lang="en-US" sz="1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C5230"/>
                </a:solidFill>
              </a:rPr>
              <a:t>일본 여행자를 위한 도쿄 기상 예측 시스템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b="0" i="1" lang="en-US" sz="1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1800">
                <a:solidFill>
                  <a:srgbClr val="9E9E9E"/>
                </a:solidFill>
              </a:rPr>
              <a:t>5</a:t>
            </a: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9E9E9E"/>
                </a:solidFill>
              </a:rPr>
              <a:t>05</a:t>
            </a: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 2</a:t>
            </a:r>
            <a:r>
              <a:rPr lang="en-US" sz="1800">
                <a:solidFill>
                  <a:srgbClr val="9E9E9E"/>
                </a:solidFill>
              </a:rPr>
              <a:t>6</a:t>
            </a: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~ 202</a:t>
            </a:r>
            <a:r>
              <a:rPr lang="en-US" sz="1800">
                <a:solidFill>
                  <a:srgbClr val="9E9E9E"/>
                </a:solidFill>
              </a:rPr>
              <a:t>5</a:t>
            </a: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>
                <a:solidFill>
                  <a:srgbClr val="9E9E9E"/>
                </a:solidFill>
              </a:rPr>
              <a:t>06</a:t>
            </a:r>
            <a:r>
              <a:rPr b="0" i="0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9E9E9E"/>
                </a:solidFill>
              </a:rPr>
              <a:t>10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536700" y="6565900"/>
            <a:ext cx="6402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  <a:p>
            <a:pPr indent="-342900" lvl="0" marL="457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C5230"/>
              </a:buClr>
              <a:buSzPts val="1800"/>
              <a:buChar char="●"/>
            </a:pPr>
            <a:r>
              <a:rPr b="0" i="1" lang="en-US" sz="18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800">
                <a:solidFill>
                  <a:srgbClr val="FC5230"/>
                </a:solidFill>
              </a:rPr>
              <a:t>MLOps 전체적인 사이클 돌려보기</a:t>
            </a:r>
            <a:endParaRPr i="1" sz="1800">
              <a:solidFill>
                <a:srgbClr val="FC5230"/>
              </a:solidFill>
            </a:endParaRPr>
          </a:p>
          <a:p>
            <a:pPr indent="-342900" lvl="0" marL="45720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C5230"/>
              </a:buClr>
              <a:buSzPts val="1800"/>
              <a:buChar char="●"/>
            </a:pPr>
            <a:r>
              <a:rPr i="1" lang="en-US" sz="1800">
                <a:solidFill>
                  <a:srgbClr val="FC5230"/>
                </a:solidFill>
              </a:rPr>
              <a:t>여러가지 프레임워크, 툴 사용 익숙해지기</a:t>
            </a:r>
            <a:endParaRPr i="1" sz="1800">
              <a:solidFill>
                <a:srgbClr val="FC5230"/>
              </a:solidFill>
            </a:endParaRPr>
          </a:p>
          <a:p>
            <a:pPr indent="-342900" lvl="0" marL="45720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C5230"/>
              </a:buClr>
              <a:buSzPts val="1800"/>
              <a:buChar char="●"/>
            </a:pPr>
            <a:r>
              <a:rPr i="1" lang="en-US" sz="1800">
                <a:solidFill>
                  <a:srgbClr val="FC5230"/>
                </a:solidFill>
              </a:rPr>
              <a:t>도커 컨테이너 학습</a:t>
            </a:r>
            <a:endParaRPr i="1" sz="1800">
              <a:solidFill>
                <a:srgbClr val="FC5230"/>
              </a:solidFill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2552700" y="5778500"/>
            <a:ext cx="4610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3505200" y="4268438"/>
            <a:ext cx="11290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MLOps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전처리부터</a:t>
            </a: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서빙까지의</a:t>
            </a: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경험</a:t>
            </a:r>
            <a:endParaRPr sz="24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3900" y="2868300"/>
            <a:ext cx="2412881" cy="1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/>
        </p:nvSpPr>
        <p:spPr>
          <a:xfrm>
            <a:off x="7498838" y="2868294"/>
            <a:ext cx="33030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300" u="none" cap="none" strike="noStrike">
                <a:solidFill>
                  <a:srgbClr val="FFAABB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주제</a:t>
            </a:r>
            <a:endParaRPr sz="37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1536700" y="8191500"/>
            <a:ext cx="71121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1" lang="en-US" sz="1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endParaRPr i="1" sz="18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1800"/>
              <a:buFont typeface="Calibri"/>
              <a:buChar char="●"/>
            </a:pPr>
            <a:r>
              <a:rPr i="1" lang="en-US" sz="1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MLOps 툴 적용(airflow, mlflow 등)</a:t>
            </a:r>
            <a:endParaRPr i="1" sz="18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1800"/>
              <a:buFont typeface="Calibri"/>
              <a:buChar char="●"/>
            </a:pPr>
            <a:r>
              <a:rPr i="1" lang="en-US" sz="1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백엔드 서버  네트워크 구성(FastAPI, PostgreSQL)</a:t>
            </a:r>
            <a:endParaRPr i="1" sz="18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FFAABB"/>
              </a:buClr>
              <a:buSzPts val="1800"/>
              <a:buFont typeface="Calibri"/>
              <a:buChar char="●"/>
            </a:pPr>
            <a:r>
              <a:rPr i="1" lang="en-US" sz="1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컨테이너 단위 작업 구성</a:t>
            </a:r>
            <a:endParaRPr i="1" sz="1800">
              <a:solidFill>
                <a:srgbClr val="FFAAB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6700" y="5245100"/>
            <a:ext cx="7379275" cy="4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9">
            <a:alphaModFix/>
          </a:blip>
          <a:srcRect b="16562" l="0" r="23259" t="0"/>
          <a:stretch/>
        </p:blipFill>
        <p:spPr>
          <a:xfrm>
            <a:off x="9327088" y="5522313"/>
            <a:ext cx="8092600" cy="42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" y="5689600"/>
            <a:ext cx="183134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Tech Task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MLOps Project |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스택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아키텍처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228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/>
        </p:nvSpPr>
        <p:spPr>
          <a:xfrm>
            <a:off x="3695700" y="3873500"/>
            <a:ext cx="988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8513" y="2746625"/>
            <a:ext cx="13590974" cy="7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/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/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416300"/>
            <a:ext cx="1511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/>
        </p:nvSpPr>
        <p:spPr>
          <a:xfrm>
            <a:off x="8890000" y="3517900"/>
            <a:ext cx="546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5473700" y="4368800"/>
            <a:ext cx="76327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334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/>
          <p:nvPr/>
        </p:nvSpPr>
        <p:spPr>
          <a:xfrm>
            <a:off x="6362700" y="5753100"/>
            <a:ext cx="56896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데이터셋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EEEEEE"/>
                </a:solidFill>
              </a:rPr>
              <a:t>및 코드 모듈화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500">
                <a:solidFill>
                  <a:srgbClr val="EEEEEE"/>
                </a:solidFill>
              </a:rPr>
              <a:t> CICD /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MLOps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워크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플로우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모니터링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